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AC67E-88E5-4858-A193-0E6D002ED393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AD1EA-D7E5-4B22-AE49-93FC83256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955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AC67E-88E5-4858-A193-0E6D002ED393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AD1EA-D7E5-4B22-AE49-93FC83256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07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AC67E-88E5-4858-A193-0E6D002ED393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AD1EA-D7E5-4B22-AE49-93FC83256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927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AC67E-88E5-4858-A193-0E6D002ED393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AD1EA-D7E5-4B22-AE49-93FC83256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850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AC67E-88E5-4858-A193-0E6D002ED393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AD1EA-D7E5-4B22-AE49-93FC83256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271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AC67E-88E5-4858-A193-0E6D002ED393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AD1EA-D7E5-4B22-AE49-93FC83256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731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AC67E-88E5-4858-A193-0E6D002ED393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AD1EA-D7E5-4B22-AE49-93FC83256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633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AC67E-88E5-4858-A193-0E6D002ED393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AD1EA-D7E5-4B22-AE49-93FC83256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10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AC67E-88E5-4858-A193-0E6D002ED393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AD1EA-D7E5-4B22-AE49-93FC83256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49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AC67E-88E5-4858-A193-0E6D002ED393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AD1EA-D7E5-4B22-AE49-93FC83256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913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AC67E-88E5-4858-A193-0E6D002ED393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AD1EA-D7E5-4B22-AE49-93FC83256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57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AC67E-88E5-4858-A193-0E6D002ED393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AD1EA-D7E5-4B22-AE49-93FC83256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817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petria@umkc.ed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info.umkc.edu/propel/faculty-support-portal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Propel 5 + 2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560767"/>
          </a:xfrm>
        </p:spPr>
        <p:txBody>
          <a:bodyPr>
            <a:normAutofit/>
          </a:bodyPr>
          <a:lstStyle/>
          <a:p>
            <a:r>
              <a:rPr lang="en-US" dirty="0" smtClean="0"/>
              <a:t>UMKC Faculty Senate</a:t>
            </a:r>
            <a:br>
              <a:rPr lang="en-US" dirty="0" smtClean="0"/>
            </a:br>
            <a:r>
              <a:rPr lang="en-US" dirty="0" smtClean="0"/>
              <a:t>16 October 2018</a:t>
            </a:r>
          </a:p>
          <a:p>
            <a:endParaRPr lang="en-US" dirty="0"/>
          </a:p>
          <a:p>
            <a:pPr>
              <a:spcBef>
                <a:spcPts val="0"/>
              </a:spcBef>
            </a:pPr>
            <a:r>
              <a:rPr lang="en-US" dirty="0" smtClean="0"/>
              <a:t>Alexis Petri, </a:t>
            </a:r>
            <a:r>
              <a:rPr lang="en-US" dirty="0" err="1" smtClean="0"/>
              <a:t>EdD</a:t>
            </a: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>
                <a:hlinkClick r:id="rId2"/>
              </a:rPr>
              <a:t>petria@umkc.edu</a:t>
            </a: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816.235.5872</a:t>
            </a:r>
          </a:p>
        </p:txBody>
      </p:sp>
    </p:spTree>
    <p:extLst>
      <p:ext uri="{BB962C8B-B14F-4D97-AF65-F5344CB8AC3E}">
        <p14:creationId xmlns:p14="http://schemas.microsoft.com/office/powerpoint/2010/main" val="66591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roup 58"/>
          <p:cNvGrpSpPr/>
          <p:nvPr/>
        </p:nvGrpSpPr>
        <p:grpSpPr>
          <a:xfrm>
            <a:off x="179262" y="50640"/>
            <a:ext cx="11732990" cy="6667189"/>
            <a:chOff x="179262" y="50640"/>
            <a:chExt cx="11732990" cy="6667189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250521" y="4070959"/>
              <a:ext cx="11661731" cy="0"/>
            </a:xfrm>
            <a:prstGeom prst="straightConnector1">
              <a:avLst/>
            </a:prstGeom>
            <a:ln w="76200">
              <a:solidFill>
                <a:schemeClr val="accent1">
                  <a:lumMod val="50000"/>
                </a:schemeClr>
              </a:solidFill>
              <a:prstDash val="lgDashDot"/>
              <a:headEnd type="diamond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242167" y="4509370"/>
              <a:ext cx="1365410" cy="203132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9/30/2015</a:t>
              </a:r>
            </a:p>
            <a:p>
              <a:r>
                <a:rPr lang="en-US" dirty="0" smtClean="0"/>
                <a:t>Propel funded by U.S. </a:t>
              </a:r>
              <a:r>
                <a:rPr lang="en-US" dirty="0" err="1" smtClean="0"/>
                <a:t>Dept</a:t>
              </a:r>
              <a:r>
                <a:rPr lang="en-US" dirty="0" smtClean="0"/>
                <a:t> of Ed</a:t>
              </a:r>
            </a:p>
            <a:p>
              <a:r>
                <a:rPr lang="en-US" dirty="0" smtClean="0"/>
                <a:t>5 years; $1.8 million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14729" y="1653074"/>
              <a:ext cx="1776611" cy="175432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1/2016</a:t>
              </a:r>
            </a:p>
            <a:p>
              <a:r>
                <a:rPr lang="en-US" dirty="0" smtClean="0"/>
                <a:t>Bridge to College starts with 22 students; serves 20-24 students each year.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972833" y="4314814"/>
              <a:ext cx="3469709" cy="120032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5/2018</a:t>
              </a:r>
            </a:p>
            <a:p>
              <a:r>
                <a:rPr lang="en-US" dirty="0" smtClean="0"/>
                <a:t>10 members of Propel cohort 1 graduate and have completed 480 credit hours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354281" y="519780"/>
              <a:ext cx="68306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accent1">
                      <a:lumMod val="50000"/>
                    </a:schemeClr>
                  </a:solidFill>
                </a:rPr>
                <a:t>Propel demographics average 66-70% students of color; 65% male; 60% urban; 100% have I/DD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702577" y="5794499"/>
              <a:ext cx="8467244" cy="92333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Arial Rounded MT Bold" panose="020F0704030504030204" pitchFamily="34" charset="0"/>
                </a:rPr>
                <a:t>Propel: 2 year inclusive postsecondary program; students pay tuition and fees; earn 48 credit hours; participate in 4 service-learning/internship courses; take regular UMKC courses 60-70% of the time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9389252" y="352611"/>
              <a:ext cx="2303796" cy="1200329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Arial Rounded MT Bold" panose="020F0704030504030204" pitchFamily="34" charset="0"/>
                </a:rPr>
                <a:t>Nationally, Propel is first to  focus on urban, students of color</a:t>
              </a:r>
              <a:endParaRPr lang="en-US" dirty="0">
                <a:solidFill>
                  <a:schemeClr val="bg1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9390926" y="1837660"/>
              <a:ext cx="1957234" cy="1477328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Arial Rounded MT Bold" panose="020F0704030504030204" pitchFamily="34" charset="0"/>
                </a:rPr>
                <a:t>Propel is an engine of student and community engagement </a:t>
              </a:r>
              <a:endParaRPr lang="en-US" dirty="0">
                <a:solidFill>
                  <a:schemeClr val="bg1"/>
                </a:solidFill>
                <a:latin typeface="Arial Rounded MT Bold" panose="020F0704030504030204" pitchFamily="34" charset="0"/>
              </a:endParaRPr>
            </a:p>
          </p:txBody>
        </p:sp>
        <p:cxnSp>
          <p:nvCxnSpPr>
            <p:cNvPr id="26" name="Straight Connector 25"/>
            <p:cNvCxnSpPr>
              <a:stCxn id="8" idx="2"/>
            </p:cNvCxnSpPr>
            <p:nvPr/>
          </p:nvCxnSpPr>
          <p:spPr>
            <a:xfrm>
              <a:off x="1303035" y="3407400"/>
              <a:ext cx="92723" cy="663559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H="1">
              <a:off x="560026" y="4105575"/>
              <a:ext cx="1" cy="403795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>
              <a:off x="2244004" y="4070960"/>
              <a:ext cx="1" cy="615070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1702577" y="4307472"/>
              <a:ext cx="3086256" cy="92333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7/2016</a:t>
              </a:r>
            </a:p>
            <a:p>
              <a:r>
                <a:rPr lang="en-US" dirty="0" smtClean="0"/>
                <a:t>Propel officially a 2-year certificate program</a:t>
              </a:r>
              <a:endParaRPr lang="en-US" dirty="0"/>
            </a:p>
          </p:txBody>
        </p:sp>
        <p:cxnSp>
          <p:nvCxnSpPr>
            <p:cNvPr id="35" name="Straight Connector 34"/>
            <p:cNvCxnSpPr/>
            <p:nvPr/>
          </p:nvCxnSpPr>
          <p:spPr>
            <a:xfrm flipH="1">
              <a:off x="2613257" y="3367560"/>
              <a:ext cx="1" cy="700751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2620341" y="2330336"/>
              <a:ext cx="1" cy="615070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2354281" y="1643430"/>
              <a:ext cx="1776611" cy="92333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8/2016</a:t>
              </a:r>
            </a:p>
            <a:p>
              <a:r>
                <a:rPr lang="en-US" dirty="0" smtClean="0"/>
                <a:t>Propel hires 10 mentors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345276" y="2708981"/>
              <a:ext cx="1776611" cy="92333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8/2016</a:t>
              </a:r>
            </a:p>
            <a:p>
              <a:r>
                <a:rPr lang="en-US" dirty="0" smtClean="0"/>
                <a:t>Propel cohort 1 = 15</a:t>
              </a:r>
              <a:endParaRPr lang="en-US" dirty="0"/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6472811" y="4105575"/>
              <a:ext cx="0" cy="253744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4832115" y="2530237"/>
              <a:ext cx="19383" cy="1540722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4348473" y="1646078"/>
              <a:ext cx="1776611" cy="92333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8/2017</a:t>
              </a:r>
            </a:p>
            <a:p>
              <a:r>
                <a:rPr lang="en-US" dirty="0" smtClean="0"/>
                <a:t>Propel hires 10 mentors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360553" y="2689461"/>
              <a:ext cx="1776611" cy="92333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8/2017</a:t>
              </a:r>
            </a:p>
            <a:p>
              <a:r>
                <a:rPr lang="en-US" dirty="0" smtClean="0"/>
                <a:t>Propel cohort 2 = 20</a:t>
              </a:r>
              <a:endParaRPr lang="en-US" dirty="0"/>
            </a:p>
          </p:txBody>
        </p:sp>
        <p:cxnSp>
          <p:nvCxnSpPr>
            <p:cNvPr id="47" name="Straight Connector 46"/>
            <p:cNvCxnSpPr/>
            <p:nvPr/>
          </p:nvCxnSpPr>
          <p:spPr>
            <a:xfrm flipH="1">
              <a:off x="6742120" y="3479261"/>
              <a:ext cx="1" cy="615070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6234693" y="1641809"/>
              <a:ext cx="1076144" cy="203132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Summer 2018</a:t>
              </a:r>
            </a:p>
            <a:p>
              <a:r>
                <a:rPr lang="en-US" dirty="0" smtClean="0"/>
                <a:t>14 Propel students serve as Summer VISTAs</a:t>
              </a:r>
              <a:endParaRPr lang="en-US" dirty="0"/>
            </a:p>
          </p:txBody>
        </p:sp>
        <p:cxnSp>
          <p:nvCxnSpPr>
            <p:cNvPr id="49" name="Straight Connector 48"/>
            <p:cNvCxnSpPr/>
            <p:nvPr/>
          </p:nvCxnSpPr>
          <p:spPr>
            <a:xfrm>
              <a:off x="7436563" y="2476809"/>
              <a:ext cx="1" cy="1559535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7408366" y="1641809"/>
              <a:ext cx="1776611" cy="92333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8/2018</a:t>
              </a:r>
            </a:p>
            <a:p>
              <a:r>
                <a:rPr lang="en-US" dirty="0" smtClean="0"/>
                <a:t>Propel hires 10 mentors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399549" y="2693270"/>
              <a:ext cx="1776611" cy="92333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8/2018</a:t>
              </a:r>
            </a:p>
            <a:p>
              <a:r>
                <a:rPr lang="en-US" dirty="0" smtClean="0"/>
                <a:t>Propel cohort 3 = 18</a:t>
              </a:r>
              <a:endParaRPr lang="en-US" dirty="0"/>
            </a:p>
          </p:txBody>
        </p:sp>
        <p:pic>
          <p:nvPicPr>
            <p:cNvPr id="56" name="Picture 5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9262" y="50640"/>
              <a:ext cx="2161511" cy="1531324"/>
            </a:xfrm>
            <a:prstGeom prst="rect">
              <a:avLst/>
            </a:prstGeom>
          </p:spPr>
        </p:pic>
        <p:sp>
          <p:nvSpPr>
            <p:cNvPr id="57" name="TextBox 56"/>
            <p:cNvSpPr txBox="1"/>
            <p:nvPr/>
          </p:nvSpPr>
          <p:spPr>
            <a:xfrm>
              <a:off x="8866419" y="4105575"/>
              <a:ext cx="3006247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accent1">
                      <a:lumMod val="50000"/>
                    </a:schemeClr>
                  </a:solidFill>
                </a:rPr>
                <a:t>Per year:</a:t>
              </a:r>
            </a:p>
            <a:p>
              <a:r>
                <a:rPr lang="en-US" b="1" dirty="0" smtClean="0">
                  <a:solidFill>
                    <a:schemeClr val="accent1">
                      <a:lumMod val="50000"/>
                    </a:schemeClr>
                  </a:solidFill>
                </a:rPr>
                <a:t>20 SL students; 10 mentors; 2 grad students; 2 VISTAs; 10-12 peer mentors; 50 community partners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58" name="Right Brace 57"/>
            <p:cNvSpPr/>
            <p:nvPr/>
          </p:nvSpPr>
          <p:spPr>
            <a:xfrm rot="16200000">
              <a:off x="5521794" y="-2138995"/>
              <a:ext cx="471405" cy="6830695"/>
            </a:xfrm>
            <a:prstGeom prst="rightBrace">
              <a:avLst>
                <a:gd name="adj1" fmla="val 8333"/>
                <a:gd name="adj2" fmla="val 5055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6571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>
            <a:off x="250521" y="4070959"/>
            <a:ext cx="11661731" cy="0"/>
          </a:xfrm>
          <a:prstGeom prst="straightConnector1">
            <a:avLst/>
          </a:prstGeom>
          <a:ln w="76200">
            <a:solidFill>
              <a:schemeClr val="accent1">
                <a:lumMod val="50000"/>
              </a:schemeClr>
            </a:solidFill>
            <a:prstDash val="lgDashDot"/>
            <a:headEnd type="diamond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42167" y="4509370"/>
            <a:ext cx="1365410" cy="20313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9/30/2015</a:t>
            </a:r>
          </a:p>
          <a:p>
            <a:r>
              <a:rPr lang="en-US" dirty="0" smtClean="0"/>
              <a:t>Propel funded by U.S. </a:t>
            </a:r>
            <a:r>
              <a:rPr lang="en-US" dirty="0" err="1" smtClean="0"/>
              <a:t>Dept</a:t>
            </a:r>
            <a:r>
              <a:rPr lang="en-US" dirty="0" smtClean="0"/>
              <a:t> of Ed</a:t>
            </a:r>
          </a:p>
          <a:p>
            <a:r>
              <a:rPr lang="en-US" dirty="0" smtClean="0"/>
              <a:t>5 years; $1.8 million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4729" y="1653074"/>
            <a:ext cx="1776611" cy="175432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1/2016</a:t>
            </a:r>
          </a:p>
          <a:p>
            <a:r>
              <a:rPr lang="en-US" dirty="0" smtClean="0"/>
              <a:t>Bridge to College starts with 22 students; serves 20-24 students each year.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972833" y="4314814"/>
            <a:ext cx="3469709" cy="1200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5/2018</a:t>
            </a:r>
          </a:p>
          <a:p>
            <a:r>
              <a:rPr lang="en-US" dirty="0" smtClean="0"/>
              <a:t>10 members of Propel cohort 1 graduate and have completed 480 credit hours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354281" y="519780"/>
            <a:ext cx="6830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Propel demographics average 66-70% students of color; 65% male; 60% urban; 100% have I/DD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02577" y="5794499"/>
            <a:ext cx="8467244" cy="92333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Propel: 2 year inclusive postsecondary program; students pay tuition and fees; earn 48 credit hours; participate in 4 service-learning/internship courses; take regular UMKC courses 60-70% of the time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389252" y="352611"/>
            <a:ext cx="2303796" cy="120032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Nationally, Propel is first to  focus on urban, students of color</a:t>
            </a:r>
            <a:endParaRPr lang="en-US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390926" y="1837660"/>
            <a:ext cx="1957234" cy="147732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Propel is an engine of student and community engagement </a:t>
            </a:r>
            <a:endParaRPr lang="en-US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cxnSp>
        <p:nvCxnSpPr>
          <p:cNvPr id="26" name="Straight Connector 25"/>
          <p:cNvCxnSpPr>
            <a:stCxn id="8" idx="2"/>
          </p:cNvCxnSpPr>
          <p:nvPr/>
        </p:nvCxnSpPr>
        <p:spPr>
          <a:xfrm>
            <a:off x="1303035" y="3407400"/>
            <a:ext cx="92723" cy="663559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560026" y="4105575"/>
            <a:ext cx="1" cy="403795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2244004" y="4070960"/>
            <a:ext cx="1" cy="61507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702577" y="4307472"/>
            <a:ext cx="3086256" cy="9233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7/2016</a:t>
            </a:r>
          </a:p>
          <a:p>
            <a:r>
              <a:rPr lang="en-US" dirty="0" smtClean="0"/>
              <a:t>Propel officially a 2-year certificate program</a:t>
            </a:r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 flipH="1">
            <a:off x="2613257" y="3367560"/>
            <a:ext cx="1" cy="700751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2620341" y="2330336"/>
            <a:ext cx="1" cy="61507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354281" y="1643430"/>
            <a:ext cx="1776611" cy="9233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8/2016</a:t>
            </a:r>
          </a:p>
          <a:p>
            <a:r>
              <a:rPr lang="en-US" dirty="0" smtClean="0"/>
              <a:t>Propel hires 10 mentors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345276" y="2708981"/>
            <a:ext cx="1776611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8/2016</a:t>
            </a:r>
          </a:p>
          <a:p>
            <a:r>
              <a:rPr lang="en-US" dirty="0" smtClean="0"/>
              <a:t>Propel cohort 1 = 15</a:t>
            </a:r>
            <a:endParaRPr lang="en-US" dirty="0"/>
          </a:p>
        </p:txBody>
      </p:sp>
      <p:cxnSp>
        <p:nvCxnSpPr>
          <p:cNvPr id="39" name="Straight Connector 38"/>
          <p:cNvCxnSpPr/>
          <p:nvPr/>
        </p:nvCxnSpPr>
        <p:spPr>
          <a:xfrm>
            <a:off x="6472811" y="4105575"/>
            <a:ext cx="0" cy="253744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832115" y="2530237"/>
            <a:ext cx="19383" cy="1540722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348473" y="1646078"/>
            <a:ext cx="1776611" cy="9233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8/2017</a:t>
            </a:r>
          </a:p>
          <a:p>
            <a:r>
              <a:rPr lang="en-US" dirty="0" smtClean="0"/>
              <a:t>Propel hires 10 mentors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360553" y="2689461"/>
            <a:ext cx="1776611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8/2017</a:t>
            </a:r>
          </a:p>
          <a:p>
            <a:r>
              <a:rPr lang="en-US" dirty="0" smtClean="0"/>
              <a:t>Propel cohort 2 = 20</a:t>
            </a:r>
            <a:endParaRPr lang="en-US" dirty="0"/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6742120" y="3479261"/>
            <a:ext cx="1" cy="61507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234693" y="1641809"/>
            <a:ext cx="1076144" cy="203132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Summer 2018</a:t>
            </a:r>
          </a:p>
          <a:p>
            <a:r>
              <a:rPr lang="en-US" dirty="0" smtClean="0"/>
              <a:t>14 Propel students serve as Summer VISTAs</a:t>
            </a:r>
            <a:endParaRPr lang="en-US" dirty="0"/>
          </a:p>
        </p:txBody>
      </p:sp>
      <p:cxnSp>
        <p:nvCxnSpPr>
          <p:cNvPr id="49" name="Straight Connector 48"/>
          <p:cNvCxnSpPr/>
          <p:nvPr/>
        </p:nvCxnSpPr>
        <p:spPr>
          <a:xfrm>
            <a:off x="7436563" y="2476809"/>
            <a:ext cx="1" cy="1559535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408366" y="1641809"/>
            <a:ext cx="1776611" cy="9233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8/2018</a:t>
            </a:r>
          </a:p>
          <a:p>
            <a:r>
              <a:rPr lang="en-US" dirty="0" smtClean="0"/>
              <a:t>Propel hires 10 mentors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399549" y="2693270"/>
            <a:ext cx="1776611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8/2018</a:t>
            </a:r>
          </a:p>
          <a:p>
            <a:r>
              <a:rPr lang="en-US" dirty="0" smtClean="0"/>
              <a:t>Propel cohort 3 = 18</a:t>
            </a:r>
            <a:endParaRPr lang="en-US" dirty="0"/>
          </a:p>
        </p:txBody>
      </p:sp>
      <p:pic>
        <p:nvPicPr>
          <p:cNvPr id="56" name="Picture 5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62" y="50640"/>
            <a:ext cx="2161511" cy="1531324"/>
          </a:xfrm>
          <a:prstGeom prst="rect">
            <a:avLst/>
          </a:prstGeom>
        </p:spPr>
      </p:pic>
      <p:sp>
        <p:nvSpPr>
          <p:cNvPr id="57" name="TextBox 56"/>
          <p:cNvSpPr txBox="1"/>
          <p:nvPr/>
        </p:nvSpPr>
        <p:spPr>
          <a:xfrm>
            <a:off x="8866419" y="4105575"/>
            <a:ext cx="30062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Per year:</a:t>
            </a:r>
          </a:p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20 SL students; 10 mentors; 2 grad students; 2 VISTAs; 10-12 peer mentors; 50 community partners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8" name="Right Brace 57"/>
          <p:cNvSpPr/>
          <p:nvPr/>
        </p:nvSpPr>
        <p:spPr>
          <a:xfrm rot="16200000">
            <a:off x="5521794" y="-2138995"/>
            <a:ext cx="471405" cy="6830695"/>
          </a:xfrm>
          <a:prstGeom prst="rightBrace">
            <a:avLst>
              <a:gd name="adj1" fmla="val 8333"/>
              <a:gd name="adj2" fmla="val 5055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87682" y="50640"/>
            <a:ext cx="11974882" cy="6667189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702577" y="1653074"/>
            <a:ext cx="923525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</a:rPr>
              <a:t>Propel would not be possible without the UMKC students, faculty, staff, and administrators who share their time and talent, instruct and guide, and welcome Propel students to campus. </a:t>
            </a:r>
          </a:p>
        </p:txBody>
      </p:sp>
    </p:spTree>
    <p:extLst>
      <p:ext uri="{BB962C8B-B14F-4D97-AF65-F5344CB8AC3E}">
        <p14:creationId xmlns:p14="http://schemas.microsoft.com/office/powerpoint/2010/main" val="2049788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>
            <a:off x="250521" y="4070959"/>
            <a:ext cx="11661731" cy="0"/>
          </a:xfrm>
          <a:prstGeom prst="straightConnector1">
            <a:avLst/>
          </a:prstGeom>
          <a:ln w="76200">
            <a:solidFill>
              <a:schemeClr val="accent1">
                <a:lumMod val="50000"/>
              </a:schemeClr>
            </a:solidFill>
            <a:prstDash val="lgDashDot"/>
            <a:headEnd type="diamond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42167" y="4509370"/>
            <a:ext cx="1365410" cy="20313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9/30/2015</a:t>
            </a:r>
          </a:p>
          <a:p>
            <a:r>
              <a:rPr lang="en-US" dirty="0" smtClean="0"/>
              <a:t>Propel funded by U.S. </a:t>
            </a:r>
            <a:r>
              <a:rPr lang="en-US" dirty="0" err="1" smtClean="0"/>
              <a:t>Dept</a:t>
            </a:r>
            <a:r>
              <a:rPr lang="en-US" dirty="0" smtClean="0"/>
              <a:t> of Ed</a:t>
            </a:r>
          </a:p>
          <a:p>
            <a:r>
              <a:rPr lang="en-US" dirty="0" smtClean="0"/>
              <a:t>5 years; $1.8 million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4729" y="1653074"/>
            <a:ext cx="1776611" cy="175432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1/2016</a:t>
            </a:r>
          </a:p>
          <a:p>
            <a:r>
              <a:rPr lang="en-US" dirty="0" smtClean="0"/>
              <a:t>Bridge to College starts with 22 students; serves 20-24 students each year.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972833" y="4314814"/>
            <a:ext cx="3469709" cy="1200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5/2018</a:t>
            </a:r>
          </a:p>
          <a:p>
            <a:r>
              <a:rPr lang="en-US" dirty="0" smtClean="0"/>
              <a:t>10 members of Propel cohort 1 graduate and have completed 480 credit hours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354281" y="519780"/>
            <a:ext cx="6830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Propel demographics average 66-70% students of color; 65% male; 60% urban; 100% have I/DD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02577" y="5794499"/>
            <a:ext cx="8467244" cy="92333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Propel: 2 year inclusive postsecondary program; students pay tuition and fees; earn 48 credit hours; participate in 4 service-learning/internship courses; take regular UMKC courses 60-70% of the time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389252" y="352611"/>
            <a:ext cx="2303796" cy="120032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Nationally, Propel is first to  focus on urban, students of color</a:t>
            </a:r>
            <a:endParaRPr lang="en-US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390926" y="1837660"/>
            <a:ext cx="1957234" cy="147732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Propel is an engine of student and community engagement </a:t>
            </a:r>
            <a:endParaRPr lang="en-US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cxnSp>
        <p:nvCxnSpPr>
          <p:cNvPr id="26" name="Straight Connector 25"/>
          <p:cNvCxnSpPr>
            <a:stCxn id="8" idx="2"/>
          </p:cNvCxnSpPr>
          <p:nvPr/>
        </p:nvCxnSpPr>
        <p:spPr>
          <a:xfrm>
            <a:off x="1303035" y="3407400"/>
            <a:ext cx="92723" cy="663559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560026" y="4105575"/>
            <a:ext cx="1" cy="403795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2244004" y="4070960"/>
            <a:ext cx="1" cy="61507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702577" y="4307472"/>
            <a:ext cx="3086256" cy="9233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7/2016</a:t>
            </a:r>
          </a:p>
          <a:p>
            <a:r>
              <a:rPr lang="en-US" dirty="0" smtClean="0"/>
              <a:t>Propel officially a 2-year certificate program</a:t>
            </a:r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 flipH="1">
            <a:off x="2613257" y="3367560"/>
            <a:ext cx="1" cy="700751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2620341" y="2330336"/>
            <a:ext cx="1" cy="61507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354281" y="1643430"/>
            <a:ext cx="1776611" cy="9233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8/2016</a:t>
            </a:r>
          </a:p>
          <a:p>
            <a:r>
              <a:rPr lang="en-US" dirty="0" smtClean="0"/>
              <a:t>Propel hires 10 mentors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345276" y="2708981"/>
            <a:ext cx="1776611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8/2016</a:t>
            </a:r>
          </a:p>
          <a:p>
            <a:r>
              <a:rPr lang="en-US" dirty="0" smtClean="0"/>
              <a:t>Propel cohort 1 = 15</a:t>
            </a:r>
            <a:endParaRPr lang="en-US" dirty="0"/>
          </a:p>
        </p:txBody>
      </p:sp>
      <p:cxnSp>
        <p:nvCxnSpPr>
          <p:cNvPr id="39" name="Straight Connector 38"/>
          <p:cNvCxnSpPr/>
          <p:nvPr/>
        </p:nvCxnSpPr>
        <p:spPr>
          <a:xfrm>
            <a:off x="6472811" y="4105575"/>
            <a:ext cx="0" cy="253744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832115" y="2530237"/>
            <a:ext cx="19383" cy="1540722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348473" y="1646078"/>
            <a:ext cx="1776611" cy="9233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8/2017</a:t>
            </a:r>
          </a:p>
          <a:p>
            <a:r>
              <a:rPr lang="en-US" dirty="0" smtClean="0"/>
              <a:t>Propel hires 10 mentors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360553" y="2689461"/>
            <a:ext cx="1776611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8/2017</a:t>
            </a:r>
          </a:p>
          <a:p>
            <a:r>
              <a:rPr lang="en-US" dirty="0" smtClean="0"/>
              <a:t>Propel cohort 2 = 20</a:t>
            </a:r>
            <a:endParaRPr lang="en-US" dirty="0"/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6742120" y="3479261"/>
            <a:ext cx="1" cy="61507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234693" y="1641809"/>
            <a:ext cx="1076144" cy="203132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Summer 2018</a:t>
            </a:r>
          </a:p>
          <a:p>
            <a:r>
              <a:rPr lang="en-US" dirty="0" smtClean="0"/>
              <a:t>14 Propel students serve as Summer VISTAs</a:t>
            </a:r>
            <a:endParaRPr lang="en-US" dirty="0"/>
          </a:p>
        </p:txBody>
      </p:sp>
      <p:cxnSp>
        <p:nvCxnSpPr>
          <p:cNvPr id="49" name="Straight Connector 48"/>
          <p:cNvCxnSpPr/>
          <p:nvPr/>
        </p:nvCxnSpPr>
        <p:spPr>
          <a:xfrm>
            <a:off x="7436563" y="2476809"/>
            <a:ext cx="1" cy="1559535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408366" y="1641809"/>
            <a:ext cx="1776611" cy="9233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8/2018</a:t>
            </a:r>
          </a:p>
          <a:p>
            <a:r>
              <a:rPr lang="en-US" dirty="0" smtClean="0"/>
              <a:t>Propel hires 10 mentors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399549" y="2693270"/>
            <a:ext cx="1776611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8/2018</a:t>
            </a:r>
          </a:p>
          <a:p>
            <a:r>
              <a:rPr lang="en-US" dirty="0" smtClean="0"/>
              <a:t>Propel cohort 3 = 18</a:t>
            </a:r>
            <a:endParaRPr lang="en-US" dirty="0"/>
          </a:p>
        </p:txBody>
      </p:sp>
      <p:pic>
        <p:nvPicPr>
          <p:cNvPr id="56" name="Picture 5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62" y="50640"/>
            <a:ext cx="2161511" cy="1531324"/>
          </a:xfrm>
          <a:prstGeom prst="rect">
            <a:avLst/>
          </a:prstGeom>
        </p:spPr>
      </p:pic>
      <p:sp>
        <p:nvSpPr>
          <p:cNvPr id="57" name="TextBox 56"/>
          <p:cNvSpPr txBox="1"/>
          <p:nvPr/>
        </p:nvSpPr>
        <p:spPr>
          <a:xfrm>
            <a:off x="8866419" y="4105575"/>
            <a:ext cx="30062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Per year:</a:t>
            </a:r>
          </a:p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20 SL students; 10 mentors; 2 grad students; 2 VISTAs; 10-12 peer mentors; 50 community partners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8" name="Right Brace 57"/>
          <p:cNvSpPr/>
          <p:nvPr/>
        </p:nvSpPr>
        <p:spPr>
          <a:xfrm rot="16200000">
            <a:off x="5521794" y="-2138995"/>
            <a:ext cx="471405" cy="6830695"/>
          </a:xfrm>
          <a:prstGeom prst="rightBrace">
            <a:avLst>
              <a:gd name="adj1" fmla="val 8333"/>
              <a:gd name="adj2" fmla="val 5055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93945" y="-18607"/>
            <a:ext cx="11974882" cy="6876607"/>
          </a:xfrm>
          <a:prstGeom prst="rect">
            <a:avLst/>
          </a:prstGeom>
          <a:solidFill>
            <a:srgbClr val="FFFFFF">
              <a:alpha val="9411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60026" y="739118"/>
            <a:ext cx="889015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</a:rPr>
              <a:t>Resources for Faculty:</a:t>
            </a:r>
          </a:p>
          <a:p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hlinkClick r:id="rId3"/>
              </a:rPr>
              <a:t>https://info.umkc.edu/propel/faculty-support-portal/</a:t>
            </a:r>
            <a:endParaRPr lang="en-US" sz="40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</a:rPr>
              <a:t>Password: Include</a:t>
            </a:r>
          </a:p>
          <a:p>
            <a:endParaRPr lang="en-US" sz="40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</a:rPr>
              <a:t>Interested in universal design for learning? Contact me – petria@umkc.edu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3767" y="619161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243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Requests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4829"/>
            <a:ext cx="10515600" cy="4351338"/>
          </a:xfrm>
        </p:spPr>
        <p:txBody>
          <a:bodyPr/>
          <a:lstStyle/>
          <a:p>
            <a:r>
              <a:rPr lang="en-US" dirty="0" smtClean="0"/>
              <a:t>Invite Propel to a department meeting or a class to talk about inclusive higher education – what is it and why does it matter?</a:t>
            </a:r>
          </a:p>
          <a:p>
            <a:r>
              <a:rPr lang="en-US" dirty="0" smtClean="0"/>
              <a:t>Consider hosting a Propel student to volunteer in your department 2 hours per week.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626" y="3720498"/>
            <a:ext cx="1502923" cy="200389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273" y="4222442"/>
            <a:ext cx="1511044" cy="202598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8090" y="3725044"/>
            <a:ext cx="1633334" cy="217777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137" b="1735"/>
          <a:stretch/>
        </p:blipFill>
        <p:spPr>
          <a:xfrm>
            <a:off x="5231197" y="4087719"/>
            <a:ext cx="2378657" cy="216070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0990" y="3545432"/>
            <a:ext cx="2063324" cy="276646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4086" y="3826737"/>
            <a:ext cx="1937287" cy="2583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457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687</Words>
  <Application>Microsoft Office PowerPoint</Application>
  <PresentationFormat>Widescreen</PresentationFormat>
  <Paragraphs>102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Rounded MT Bold</vt:lpstr>
      <vt:lpstr>Calibri</vt:lpstr>
      <vt:lpstr>Calibri Light</vt:lpstr>
      <vt:lpstr>Office Theme</vt:lpstr>
      <vt:lpstr>Propel 5 + 2</vt:lpstr>
      <vt:lpstr>PowerPoint Presentation</vt:lpstr>
      <vt:lpstr>PowerPoint Presentation</vt:lpstr>
      <vt:lpstr>PowerPoint Presentation</vt:lpstr>
      <vt:lpstr>2 Requests</vt:lpstr>
    </vt:vector>
  </TitlesOfParts>
  <Company>UMKC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Propel</dc:title>
  <dc:creator>Petri, Alexis Nicolle</dc:creator>
  <cp:lastModifiedBy>Petri, Alexis Nicolle</cp:lastModifiedBy>
  <cp:revision>18</cp:revision>
  <dcterms:created xsi:type="dcterms:W3CDTF">2018-10-16T13:34:16Z</dcterms:created>
  <dcterms:modified xsi:type="dcterms:W3CDTF">2018-10-16T15:37:55Z</dcterms:modified>
</cp:coreProperties>
</file>